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theme/themeOverride10.xml" ContentType="application/vnd.openxmlformats-officedocument.themeOverr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1.xml" ContentType="application/vnd.openxmlformats-officedocument.presentationml.notesSlide+xml"/>
  <Override PartName="/ppt/ink/ink1.xml" ContentType="application/inkml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73" r:id="rId3"/>
    <p:sldId id="267" r:id="rId4"/>
    <p:sldId id="257" r:id="rId5"/>
    <p:sldId id="258" r:id="rId6"/>
    <p:sldId id="268" r:id="rId7"/>
    <p:sldId id="269" r:id="rId8"/>
    <p:sldId id="261" r:id="rId9"/>
    <p:sldId id="266" r:id="rId10"/>
    <p:sldId id="270" r:id="rId11"/>
    <p:sldId id="271" r:id="rId12"/>
    <p:sldId id="263" r:id="rId13"/>
    <p:sldId id="272" r:id="rId14"/>
    <p:sldId id="26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vindra Nikam01" initials="RN" lastIdx="3" clrIdx="0">
    <p:extLst>
      <p:ext uri="{19B8F6BF-5375-455C-9EA6-DF929625EA0E}">
        <p15:presenceInfo xmlns:p15="http://schemas.microsoft.com/office/powerpoint/2012/main" userId="S::ravindra_nikam01@ad.Infosys.com::85264ce8-b679-47f4-bad4-d77ee74daa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66601" autoAdjust="0"/>
  </p:normalViewPr>
  <p:slideViewPr>
    <p:cSldViewPr snapToGrid="0">
      <p:cViewPr varScale="1">
        <p:scale>
          <a:sx n="45" d="100"/>
          <a:sy n="45" d="100"/>
        </p:scale>
        <p:origin x="149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4T07:11:58.304" idx="1">
    <p:pos x="10" y="10"/>
    <p:text>Quadratic or second order polynomial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4T07:13:59.832" idx="3">
    <p:pos x="10" y="10"/>
    <p:text>Malignant Harmful Benign Harmless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4T07:12:23.264" idx="2">
    <p:pos x="10" y="10"/>
    <p:text>Pacman Ghost Food items Agent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7DE103-D4F6-4DD8-9CA8-EDE1AA17ED1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EDB577B-AC9E-474F-8E44-3F5B24F20B1D}">
      <dgm:prSet phldrT="[Text]" custT="1"/>
      <dgm:spPr/>
      <dgm:t>
        <a:bodyPr/>
        <a:lstStyle/>
        <a:p>
          <a:r>
            <a:rPr lang="en-US" sz="3200">
              <a:latin typeface="Bell MT" panose="02020503060305020303" pitchFamily="18" charset="0"/>
            </a:rPr>
            <a:t>Social Media</a:t>
          </a:r>
          <a:endParaRPr lang="en-US" sz="3200" dirty="0">
            <a:latin typeface="Bell MT" panose="02020503060305020303" pitchFamily="18" charset="0"/>
          </a:endParaRPr>
        </a:p>
      </dgm:t>
    </dgm:pt>
    <dgm:pt modelId="{C68300AE-B00C-4513-8090-9989D9CAE84B}" type="parTrans" cxnId="{7C59F293-6767-4816-A947-44D077CD587B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CCEE6028-8BF8-4047-9320-D29D9BD70D8E}" type="sibTrans" cxnId="{7C59F293-6767-4816-A947-44D077CD587B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469109D6-DD8D-4A3A-873B-9B58BB9C0FA8}">
      <dgm:prSet phldrT="[Text]" custT="1"/>
      <dgm:spPr/>
      <dgm:t>
        <a:bodyPr/>
        <a:lstStyle/>
        <a:p>
          <a:r>
            <a:rPr lang="en-US" sz="3200">
              <a:latin typeface="Bell MT" panose="02020503060305020303" pitchFamily="18" charset="0"/>
            </a:rPr>
            <a:t>Retail </a:t>
          </a:r>
          <a:endParaRPr lang="en-US" sz="3200" dirty="0">
            <a:latin typeface="Bell MT" panose="02020503060305020303" pitchFamily="18" charset="0"/>
          </a:endParaRPr>
        </a:p>
      </dgm:t>
    </dgm:pt>
    <dgm:pt modelId="{1D7B68B0-D7B9-448E-A15B-86C0E620834B}" type="parTrans" cxnId="{280C5DEE-DD05-4B45-A0FE-131AD6009BF0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B4663536-6BDC-44D6-BEB8-401B224C0B65}" type="sibTrans" cxnId="{280C5DEE-DD05-4B45-A0FE-131AD6009BF0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CD7120CF-AA6F-401F-B6F1-947056F3B159}">
      <dgm:prSet phldrT="[Text]" custT="1"/>
      <dgm:spPr/>
      <dgm:t>
        <a:bodyPr/>
        <a:lstStyle/>
        <a:p>
          <a:r>
            <a:rPr lang="en-US" sz="3200" dirty="0">
              <a:latin typeface="Bell MT" panose="02020503060305020303" pitchFamily="18" charset="0"/>
            </a:rPr>
            <a:t>E-Commerce</a:t>
          </a:r>
        </a:p>
      </dgm:t>
    </dgm:pt>
    <dgm:pt modelId="{FD9CBCCA-F97D-4830-8D25-971E6129AF5C}" type="parTrans" cxnId="{C701579C-ECE2-4B47-8FDD-5FC8687FD533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169085DD-EF6E-44F6-A95D-7232335A8B84}" type="sibTrans" cxnId="{C701579C-ECE2-4B47-8FDD-5FC8687FD533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28B88497-8610-4CAE-9F21-82F6E57D8E0D}">
      <dgm:prSet phldrT="[Text]" custT="1"/>
      <dgm:spPr/>
      <dgm:t>
        <a:bodyPr/>
        <a:lstStyle/>
        <a:p>
          <a:r>
            <a:rPr lang="en-US" sz="3200" dirty="0">
              <a:latin typeface="Bell MT" panose="02020503060305020303" pitchFamily="18" charset="0"/>
            </a:rPr>
            <a:t>Next Gen AMS</a:t>
          </a:r>
        </a:p>
      </dgm:t>
    </dgm:pt>
    <dgm:pt modelId="{1178BF95-2797-4C33-ACBE-C4AF35270EC6}" type="parTrans" cxnId="{76E1A3D3-E5FF-42A6-80E3-4F088E4567BC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74F2FAB2-D66F-489B-81B2-85E946193E31}" type="sibTrans" cxnId="{76E1A3D3-E5FF-42A6-80E3-4F088E4567BC}">
      <dgm:prSet/>
      <dgm:spPr/>
      <dgm:t>
        <a:bodyPr/>
        <a:lstStyle/>
        <a:p>
          <a:endParaRPr lang="en-US" sz="1100">
            <a:latin typeface="Bell MT" panose="02020503060305020303" pitchFamily="18" charset="0"/>
          </a:endParaRPr>
        </a:p>
      </dgm:t>
    </dgm:pt>
    <dgm:pt modelId="{54DA4483-FAC3-49DE-9131-20B796F80A6C}" type="pres">
      <dgm:prSet presAssocID="{677DE103-D4F6-4DD8-9CA8-EDE1AA17ED11}" presName="Name0" presStyleCnt="0">
        <dgm:presLayoutVars>
          <dgm:chMax val="7"/>
          <dgm:chPref val="7"/>
          <dgm:dir/>
        </dgm:presLayoutVars>
      </dgm:prSet>
      <dgm:spPr/>
    </dgm:pt>
    <dgm:pt modelId="{1A90A391-219F-44FB-8191-74F0A26940DD}" type="pres">
      <dgm:prSet presAssocID="{677DE103-D4F6-4DD8-9CA8-EDE1AA17ED11}" presName="Name1" presStyleCnt="0"/>
      <dgm:spPr/>
    </dgm:pt>
    <dgm:pt modelId="{8D588DCD-497E-4038-B057-518CAE00C459}" type="pres">
      <dgm:prSet presAssocID="{677DE103-D4F6-4DD8-9CA8-EDE1AA17ED11}" presName="cycle" presStyleCnt="0"/>
      <dgm:spPr/>
    </dgm:pt>
    <dgm:pt modelId="{CBB2962A-FB3D-4082-AB55-004D91E0DB75}" type="pres">
      <dgm:prSet presAssocID="{677DE103-D4F6-4DD8-9CA8-EDE1AA17ED11}" presName="srcNode" presStyleLbl="node1" presStyleIdx="0" presStyleCnt="4"/>
      <dgm:spPr/>
    </dgm:pt>
    <dgm:pt modelId="{5C100E34-90FF-4EF8-A2A0-B33456992DD5}" type="pres">
      <dgm:prSet presAssocID="{677DE103-D4F6-4DD8-9CA8-EDE1AA17ED11}" presName="conn" presStyleLbl="parChTrans1D2" presStyleIdx="0" presStyleCnt="1"/>
      <dgm:spPr/>
    </dgm:pt>
    <dgm:pt modelId="{FC38EBC9-5310-4D30-958D-3006778C179E}" type="pres">
      <dgm:prSet presAssocID="{677DE103-D4F6-4DD8-9CA8-EDE1AA17ED11}" presName="extraNode" presStyleLbl="node1" presStyleIdx="0" presStyleCnt="4"/>
      <dgm:spPr/>
    </dgm:pt>
    <dgm:pt modelId="{B429C33F-56B8-4A77-B308-78479A8EF9DB}" type="pres">
      <dgm:prSet presAssocID="{677DE103-D4F6-4DD8-9CA8-EDE1AA17ED11}" presName="dstNode" presStyleLbl="node1" presStyleIdx="0" presStyleCnt="4"/>
      <dgm:spPr/>
    </dgm:pt>
    <dgm:pt modelId="{6FE91FDF-0C00-475B-A00D-EC6141FCCD91}" type="pres">
      <dgm:prSet presAssocID="{5EDB577B-AC9E-474F-8E44-3F5B24F20B1D}" presName="text_1" presStyleLbl="node1" presStyleIdx="0" presStyleCnt="4">
        <dgm:presLayoutVars>
          <dgm:bulletEnabled val="1"/>
        </dgm:presLayoutVars>
      </dgm:prSet>
      <dgm:spPr/>
    </dgm:pt>
    <dgm:pt modelId="{F884D7D3-FC6A-4C27-9407-6790BD5D4499}" type="pres">
      <dgm:prSet presAssocID="{5EDB577B-AC9E-474F-8E44-3F5B24F20B1D}" presName="accent_1" presStyleCnt="0"/>
      <dgm:spPr/>
    </dgm:pt>
    <dgm:pt modelId="{F374F944-87D0-4E04-825D-C8EE03894CE4}" type="pres">
      <dgm:prSet presAssocID="{5EDB577B-AC9E-474F-8E44-3F5B24F20B1D}" presName="accentRepeatNode" presStyleLbl="solidFgAcc1" presStyleIdx="0" presStyleCnt="4"/>
      <dgm:spPr/>
    </dgm:pt>
    <dgm:pt modelId="{BE285C0F-F507-48B2-82F6-415846BEA440}" type="pres">
      <dgm:prSet presAssocID="{469109D6-DD8D-4A3A-873B-9B58BB9C0FA8}" presName="text_2" presStyleLbl="node1" presStyleIdx="1" presStyleCnt="4">
        <dgm:presLayoutVars>
          <dgm:bulletEnabled val="1"/>
        </dgm:presLayoutVars>
      </dgm:prSet>
      <dgm:spPr/>
    </dgm:pt>
    <dgm:pt modelId="{F9B394CA-19B8-4DFE-9DED-4A9C1D617BA1}" type="pres">
      <dgm:prSet presAssocID="{469109D6-DD8D-4A3A-873B-9B58BB9C0FA8}" presName="accent_2" presStyleCnt="0"/>
      <dgm:spPr/>
    </dgm:pt>
    <dgm:pt modelId="{190371C9-EE80-42E3-B805-AA5F072299F4}" type="pres">
      <dgm:prSet presAssocID="{469109D6-DD8D-4A3A-873B-9B58BB9C0FA8}" presName="accentRepeatNode" presStyleLbl="solidFgAcc1" presStyleIdx="1" presStyleCnt="4"/>
      <dgm:spPr/>
    </dgm:pt>
    <dgm:pt modelId="{B77F0D84-FD77-4F4D-ABAC-C5DFAECA0C7E}" type="pres">
      <dgm:prSet presAssocID="{CD7120CF-AA6F-401F-B6F1-947056F3B159}" presName="text_3" presStyleLbl="node1" presStyleIdx="2" presStyleCnt="4">
        <dgm:presLayoutVars>
          <dgm:bulletEnabled val="1"/>
        </dgm:presLayoutVars>
      </dgm:prSet>
      <dgm:spPr/>
    </dgm:pt>
    <dgm:pt modelId="{A9B752AB-35BF-4150-9158-8D9DFCFAE74B}" type="pres">
      <dgm:prSet presAssocID="{CD7120CF-AA6F-401F-B6F1-947056F3B159}" presName="accent_3" presStyleCnt="0"/>
      <dgm:spPr/>
    </dgm:pt>
    <dgm:pt modelId="{7BE2B97B-0CCC-4306-8CDA-878E98B80F5A}" type="pres">
      <dgm:prSet presAssocID="{CD7120CF-AA6F-401F-B6F1-947056F3B159}" presName="accentRepeatNode" presStyleLbl="solidFgAcc1" presStyleIdx="2" presStyleCnt="4"/>
      <dgm:spPr/>
    </dgm:pt>
    <dgm:pt modelId="{1BE605F1-FBCF-4364-8EDD-E2276453A2F8}" type="pres">
      <dgm:prSet presAssocID="{28B88497-8610-4CAE-9F21-82F6E57D8E0D}" presName="text_4" presStyleLbl="node1" presStyleIdx="3" presStyleCnt="4">
        <dgm:presLayoutVars>
          <dgm:bulletEnabled val="1"/>
        </dgm:presLayoutVars>
      </dgm:prSet>
      <dgm:spPr/>
    </dgm:pt>
    <dgm:pt modelId="{B9E409A3-BE4C-4A16-8846-F81078490A0E}" type="pres">
      <dgm:prSet presAssocID="{28B88497-8610-4CAE-9F21-82F6E57D8E0D}" presName="accent_4" presStyleCnt="0"/>
      <dgm:spPr/>
    </dgm:pt>
    <dgm:pt modelId="{C8F9F949-50F7-4A70-8E55-4FEA20FE763C}" type="pres">
      <dgm:prSet presAssocID="{28B88497-8610-4CAE-9F21-82F6E57D8E0D}" presName="accentRepeatNode" presStyleLbl="solidFgAcc1" presStyleIdx="3" presStyleCnt="4"/>
      <dgm:spPr/>
    </dgm:pt>
  </dgm:ptLst>
  <dgm:cxnLst>
    <dgm:cxn modelId="{E10F293A-D790-40B7-B76A-6D18B0BFF40A}" type="presOf" srcId="{469109D6-DD8D-4A3A-873B-9B58BB9C0FA8}" destId="{BE285C0F-F507-48B2-82F6-415846BEA440}" srcOrd="0" destOrd="0" presId="urn:microsoft.com/office/officeart/2008/layout/VerticalCurvedList"/>
    <dgm:cxn modelId="{A2C0418C-001A-42FD-84D8-6F74B89BA6B9}" type="presOf" srcId="{CCEE6028-8BF8-4047-9320-D29D9BD70D8E}" destId="{5C100E34-90FF-4EF8-A2A0-B33456992DD5}" srcOrd="0" destOrd="0" presId="urn:microsoft.com/office/officeart/2008/layout/VerticalCurvedList"/>
    <dgm:cxn modelId="{7C59F293-6767-4816-A947-44D077CD587B}" srcId="{677DE103-D4F6-4DD8-9CA8-EDE1AA17ED11}" destId="{5EDB577B-AC9E-474F-8E44-3F5B24F20B1D}" srcOrd="0" destOrd="0" parTransId="{C68300AE-B00C-4513-8090-9989D9CAE84B}" sibTransId="{CCEE6028-8BF8-4047-9320-D29D9BD70D8E}"/>
    <dgm:cxn modelId="{66E08599-B0E7-46AB-A8E2-62D3691500EA}" type="presOf" srcId="{CD7120CF-AA6F-401F-B6F1-947056F3B159}" destId="{B77F0D84-FD77-4F4D-ABAC-C5DFAECA0C7E}" srcOrd="0" destOrd="0" presId="urn:microsoft.com/office/officeart/2008/layout/VerticalCurvedList"/>
    <dgm:cxn modelId="{C701579C-ECE2-4B47-8FDD-5FC8687FD533}" srcId="{677DE103-D4F6-4DD8-9CA8-EDE1AA17ED11}" destId="{CD7120CF-AA6F-401F-B6F1-947056F3B159}" srcOrd="2" destOrd="0" parTransId="{FD9CBCCA-F97D-4830-8D25-971E6129AF5C}" sibTransId="{169085DD-EF6E-44F6-A95D-7232335A8B84}"/>
    <dgm:cxn modelId="{1D29ADA0-92FD-4E9B-8718-68858A412F96}" type="presOf" srcId="{5EDB577B-AC9E-474F-8E44-3F5B24F20B1D}" destId="{6FE91FDF-0C00-475B-A00D-EC6141FCCD91}" srcOrd="0" destOrd="0" presId="urn:microsoft.com/office/officeart/2008/layout/VerticalCurvedList"/>
    <dgm:cxn modelId="{8D3C10B7-E0CD-444F-821D-57AE23ACA99A}" type="presOf" srcId="{677DE103-D4F6-4DD8-9CA8-EDE1AA17ED11}" destId="{54DA4483-FAC3-49DE-9131-20B796F80A6C}" srcOrd="0" destOrd="0" presId="urn:microsoft.com/office/officeart/2008/layout/VerticalCurvedList"/>
    <dgm:cxn modelId="{B55A47BE-ABE3-44B6-9A33-CFF680C11520}" type="presOf" srcId="{28B88497-8610-4CAE-9F21-82F6E57D8E0D}" destId="{1BE605F1-FBCF-4364-8EDD-E2276453A2F8}" srcOrd="0" destOrd="0" presId="urn:microsoft.com/office/officeart/2008/layout/VerticalCurvedList"/>
    <dgm:cxn modelId="{76E1A3D3-E5FF-42A6-80E3-4F088E4567BC}" srcId="{677DE103-D4F6-4DD8-9CA8-EDE1AA17ED11}" destId="{28B88497-8610-4CAE-9F21-82F6E57D8E0D}" srcOrd="3" destOrd="0" parTransId="{1178BF95-2797-4C33-ACBE-C4AF35270EC6}" sibTransId="{74F2FAB2-D66F-489B-81B2-85E946193E31}"/>
    <dgm:cxn modelId="{280C5DEE-DD05-4B45-A0FE-131AD6009BF0}" srcId="{677DE103-D4F6-4DD8-9CA8-EDE1AA17ED11}" destId="{469109D6-DD8D-4A3A-873B-9B58BB9C0FA8}" srcOrd="1" destOrd="0" parTransId="{1D7B68B0-D7B9-448E-A15B-86C0E620834B}" sibTransId="{B4663536-6BDC-44D6-BEB8-401B224C0B65}"/>
    <dgm:cxn modelId="{979A2D0D-DDF1-4504-B0D5-04A34E38E7E7}" type="presParOf" srcId="{54DA4483-FAC3-49DE-9131-20B796F80A6C}" destId="{1A90A391-219F-44FB-8191-74F0A26940DD}" srcOrd="0" destOrd="0" presId="urn:microsoft.com/office/officeart/2008/layout/VerticalCurvedList"/>
    <dgm:cxn modelId="{A52E9D03-FCE8-469B-9FD0-BA7515D0A073}" type="presParOf" srcId="{1A90A391-219F-44FB-8191-74F0A26940DD}" destId="{8D588DCD-497E-4038-B057-518CAE00C459}" srcOrd="0" destOrd="0" presId="urn:microsoft.com/office/officeart/2008/layout/VerticalCurvedList"/>
    <dgm:cxn modelId="{2E785559-AC04-437D-8846-A73EFE2E8BB5}" type="presParOf" srcId="{8D588DCD-497E-4038-B057-518CAE00C459}" destId="{CBB2962A-FB3D-4082-AB55-004D91E0DB75}" srcOrd="0" destOrd="0" presId="urn:microsoft.com/office/officeart/2008/layout/VerticalCurvedList"/>
    <dgm:cxn modelId="{AB80E043-35A2-415A-A9B2-7294ADEFBC25}" type="presParOf" srcId="{8D588DCD-497E-4038-B057-518CAE00C459}" destId="{5C100E34-90FF-4EF8-A2A0-B33456992DD5}" srcOrd="1" destOrd="0" presId="urn:microsoft.com/office/officeart/2008/layout/VerticalCurvedList"/>
    <dgm:cxn modelId="{63BCB2BD-C48B-4A68-91EB-2E049224DFD5}" type="presParOf" srcId="{8D588DCD-497E-4038-B057-518CAE00C459}" destId="{FC38EBC9-5310-4D30-958D-3006778C179E}" srcOrd="2" destOrd="0" presId="urn:microsoft.com/office/officeart/2008/layout/VerticalCurvedList"/>
    <dgm:cxn modelId="{658E419E-AF8B-4938-8C5D-301838BC7A18}" type="presParOf" srcId="{8D588DCD-497E-4038-B057-518CAE00C459}" destId="{B429C33F-56B8-4A77-B308-78479A8EF9DB}" srcOrd="3" destOrd="0" presId="urn:microsoft.com/office/officeart/2008/layout/VerticalCurvedList"/>
    <dgm:cxn modelId="{724006DC-F475-41BD-A3DE-6200060321D9}" type="presParOf" srcId="{1A90A391-219F-44FB-8191-74F0A26940DD}" destId="{6FE91FDF-0C00-475B-A00D-EC6141FCCD91}" srcOrd="1" destOrd="0" presId="urn:microsoft.com/office/officeart/2008/layout/VerticalCurvedList"/>
    <dgm:cxn modelId="{36D24CD3-621A-4CB9-B206-2CA6787880A4}" type="presParOf" srcId="{1A90A391-219F-44FB-8191-74F0A26940DD}" destId="{F884D7D3-FC6A-4C27-9407-6790BD5D4499}" srcOrd="2" destOrd="0" presId="urn:microsoft.com/office/officeart/2008/layout/VerticalCurvedList"/>
    <dgm:cxn modelId="{B4873484-C64D-4241-A502-D1BDA4C8135A}" type="presParOf" srcId="{F884D7D3-FC6A-4C27-9407-6790BD5D4499}" destId="{F374F944-87D0-4E04-825D-C8EE03894CE4}" srcOrd="0" destOrd="0" presId="urn:microsoft.com/office/officeart/2008/layout/VerticalCurvedList"/>
    <dgm:cxn modelId="{8CA4D831-6889-4981-8402-4456E596E606}" type="presParOf" srcId="{1A90A391-219F-44FB-8191-74F0A26940DD}" destId="{BE285C0F-F507-48B2-82F6-415846BEA440}" srcOrd="3" destOrd="0" presId="urn:microsoft.com/office/officeart/2008/layout/VerticalCurvedList"/>
    <dgm:cxn modelId="{3E868585-AE31-428F-951E-FB2D78059EE5}" type="presParOf" srcId="{1A90A391-219F-44FB-8191-74F0A26940DD}" destId="{F9B394CA-19B8-4DFE-9DED-4A9C1D617BA1}" srcOrd="4" destOrd="0" presId="urn:microsoft.com/office/officeart/2008/layout/VerticalCurvedList"/>
    <dgm:cxn modelId="{7A7AAC1D-4173-458D-B12B-AA0292A4221F}" type="presParOf" srcId="{F9B394CA-19B8-4DFE-9DED-4A9C1D617BA1}" destId="{190371C9-EE80-42E3-B805-AA5F072299F4}" srcOrd="0" destOrd="0" presId="urn:microsoft.com/office/officeart/2008/layout/VerticalCurvedList"/>
    <dgm:cxn modelId="{7CA0B19D-E076-4980-9E69-EDEA8FD2BAD8}" type="presParOf" srcId="{1A90A391-219F-44FB-8191-74F0A26940DD}" destId="{B77F0D84-FD77-4F4D-ABAC-C5DFAECA0C7E}" srcOrd="5" destOrd="0" presId="urn:microsoft.com/office/officeart/2008/layout/VerticalCurvedList"/>
    <dgm:cxn modelId="{8FBC8B98-B5D0-439B-8790-D2A19DC42727}" type="presParOf" srcId="{1A90A391-219F-44FB-8191-74F0A26940DD}" destId="{A9B752AB-35BF-4150-9158-8D9DFCFAE74B}" srcOrd="6" destOrd="0" presId="urn:microsoft.com/office/officeart/2008/layout/VerticalCurvedList"/>
    <dgm:cxn modelId="{AC4EBE59-5BD3-4DD2-832A-062F9784AED0}" type="presParOf" srcId="{A9B752AB-35BF-4150-9158-8D9DFCFAE74B}" destId="{7BE2B97B-0CCC-4306-8CDA-878E98B80F5A}" srcOrd="0" destOrd="0" presId="urn:microsoft.com/office/officeart/2008/layout/VerticalCurvedList"/>
    <dgm:cxn modelId="{0188C42C-96E9-4895-84BA-DF94C2CDF7AC}" type="presParOf" srcId="{1A90A391-219F-44FB-8191-74F0A26940DD}" destId="{1BE605F1-FBCF-4364-8EDD-E2276453A2F8}" srcOrd="7" destOrd="0" presId="urn:microsoft.com/office/officeart/2008/layout/VerticalCurvedList"/>
    <dgm:cxn modelId="{B821D916-8097-4790-A17F-7B132DFCD824}" type="presParOf" srcId="{1A90A391-219F-44FB-8191-74F0A26940DD}" destId="{B9E409A3-BE4C-4A16-8846-F81078490A0E}" srcOrd="8" destOrd="0" presId="urn:microsoft.com/office/officeart/2008/layout/VerticalCurvedList"/>
    <dgm:cxn modelId="{14E5BBB2-11E5-42A3-BFC0-15740B0FE900}" type="presParOf" srcId="{B9E409A3-BE4C-4A16-8846-F81078490A0E}" destId="{C8F9F949-50F7-4A70-8E55-4FEA20FE763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00E34-90FF-4EF8-A2A0-B33456992DD5}">
      <dsp:nvSpPr>
        <dsp:cNvPr id="0" name=""/>
        <dsp:cNvSpPr/>
      </dsp:nvSpPr>
      <dsp:spPr>
        <a:xfrm>
          <a:off x="-4799601" y="-735613"/>
          <a:ext cx="5716656" cy="5716656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91FDF-0C00-475B-A00D-EC6141FCCD91}">
      <dsp:nvSpPr>
        <dsp:cNvPr id="0" name=""/>
        <dsp:cNvSpPr/>
      </dsp:nvSpPr>
      <dsp:spPr>
        <a:xfrm>
          <a:off x="480268" y="326388"/>
          <a:ext cx="4752136" cy="65311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841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Bell MT" panose="02020503060305020303" pitchFamily="18" charset="0"/>
            </a:rPr>
            <a:t>Social Media</a:t>
          </a:r>
          <a:endParaRPr lang="en-US" sz="3200" kern="1200" dirty="0">
            <a:latin typeface="Bell MT" panose="02020503060305020303" pitchFamily="18" charset="0"/>
          </a:endParaRPr>
        </a:p>
      </dsp:txBody>
      <dsp:txXfrm>
        <a:off x="480268" y="326388"/>
        <a:ext cx="4752136" cy="653116"/>
      </dsp:txXfrm>
    </dsp:sp>
    <dsp:sp modelId="{F374F944-87D0-4E04-825D-C8EE03894CE4}">
      <dsp:nvSpPr>
        <dsp:cNvPr id="0" name=""/>
        <dsp:cNvSpPr/>
      </dsp:nvSpPr>
      <dsp:spPr>
        <a:xfrm>
          <a:off x="72070" y="244748"/>
          <a:ext cx="816395" cy="816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285C0F-F507-48B2-82F6-415846BEA440}">
      <dsp:nvSpPr>
        <dsp:cNvPr id="0" name=""/>
        <dsp:cNvSpPr/>
      </dsp:nvSpPr>
      <dsp:spPr>
        <a:xfrm>
          <a:off x="854715" y="1306233"/>
          <a:ext cx="4377689" cy="653116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841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Bell MT" panose="02020503060305020303" pitchFamily="18" charset="0"/>
            </a:rPr>
            <a:t>Retail </a:t>
          </a:r>
          <a:endParaRPr lang="en-US" sz="3200" kern="1200" dirty="0">
            <a:latin typeface="Bell MT" panose="02020503060305020303" pitchFamily="18" charset="0"/>
          </a:endParaRPr>
        </a:p>
      </dsp:txBody>
      <dsp:txXfrm>
        <a:off x="854715" y="1306233"/>
        <a:ext cx="4377689" cy="653116"/>
      </dsp:txXfrm>
    </dsp:sp>
    <dsp:sp modelId="{190371C9-EE80-42E3-B805-AA5F072299F4}">
      <dsp:nvSpPr>
        <dsp:cNvPr id="0" name=""/>
        <dsp:cNvSpPr/>
      </dsp:nvSpPr>
      <dsp:spPr>
        <a:xfrm>
          <a:off x="446517" y="1224593"/>
          <a:ext cx="816395" cy="816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7F0D84-FD77-4F4D-ABAC-C5DFAECA0C7E}">
      <dsp:nvSpPr>
        <dsp:cNvPr id="0" name=""/>
        <dsp:cNvSpPr/>
      </dsp:nvSpPr>
      <dsp:spPr>
        <a:xfrm>
          <a:off x="854715" y="2286078"/>
          <a:ext cx="4377689" cy="653116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841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Bell MT" panose="02020503060305020303" pitchFamily="18" charset="0"/>
            </a:rPr>
            <a:t>E-Commerce</a:t>
          </a:r>
        </a:p>
      </dsp:txBody>
      <dsp:txXfrm>
        <a:off x="854715" y="2286078"/>
        <a:ext cx="4377689" cy="653116"/>
      </dsp:txXfrm>
    </dsp:sp>
    <dsp:sp modelId="{7BE2B97B-0CCC-4306-8CDA-878E98B80F5A}">
      <dsp:nvSpPr>
        <dsp:cNvPr id="0" name=""/>
        <dsp:cNvSpPr/>
      </dsp:nvSpPr>
      <dsp:spPr>
        <a:xfrm>
          <a:off x="446517" y="2204439"/>
          <a:ext cx="816395" cy="816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E605F1-FBCF-4364-8EDD-E2276453A2F8}">
      <dsp:nvSpPr>
        <dsp:cNvPr id="0" name=""/>
        <dsp:cNvSpPr/>
      </dsp:nvSpPr>
      <dsp:spPr>
        <a:xfrm>
          <a:off x="480268" y="3265923"/>
          <a:ext cx="4752136" cy="653116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8411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Bell MT" panose="02020503060305020303" pitchFamily="18" charset="0"/>
            </a:rPr>
            <a:t>Next Gen AMS</a:t>
          </a:r>
        </a:p>
      </dsp:txBody>
      <dsp:txXfrm>
        <a:off x="480268" y="3265923"/>
        <a:ext cx="4752136" cy="653116"/>
      </dsp:txXfrm>
    </dsp:sp>
    <dsp:sp modelId="{C8F9F949-50F7-4A70-8E55-4FEA20FE763C}">
      <dsp:nvSpPr>
        <dsp:cNvPr id="0" name=""/>
        <dsp:cNvSpPr/>
      </dsp:nvSpPr>
      <dsp:spPr>
        <a:xfrm>
          <a:off x="72070" y="3184284"/>
          <a:ext cx="816395" cy="8163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6-04T03:32:43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14445 5855 0</inkml:trace>
  <inkml:trace contextRef="#ctx0" brushRef="#br0" timeOffset="953.43">21387 6818 0,'40'0'15</inkml:trace>
  <inkml:trace contextRef="#ctx0" brushRef="#br0" timeOffset="1172.21">21427 6818 0,'41'0'47</inkml:trace>
  <inkml:trace contextRef="#ctx0" brushRef="#br0" timeOffset="7643.06">17214 6256 0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36E58-86D9-4018-BB5E-64CB9FCABA9B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F91E5-9C05-4B21-9455-65D548F5B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9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32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  <a:p>
            <a:r>
              <a:rPr lang="en-US" dirty="0"/>
              <a:t>In social network find how people are related to each other</a:t>
            </a:r>
          </a:p>
          <a:p>
            <a:r>
              <a:rPr lang="en-US" dirty="0"/>
              <a:t>How galaxies are 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5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mixed reality to create </a:t>
            </a:r>
            <a:r>
              <a:rPr lang="en-US" b="1" dirty="0"/>
              <a:t>hologram</a:t>
            </a:r>
          </a:p>
          <a:p>
            <a:r>
              <a:rPr lang="en-US" dirty="0"/>
              <a:t>Then use Speech to Text to get speech</a:t>
            </a:r>
          </a:p>
          <a:p>
            <a:r>
              <a:rPr lang="en-US" dirty="0"/>
              <a:t>Then translate text to Japanese speech</a:t>
            </a:r>
          </a:p>
          <a:p>
            <a:r>
              <a:rPr lang="en-US" dirty="0"/>
              <a:t>Finally using Neural network, render keynote Japanese sounding with same tone and accent</a:t>
            </a:r>
          </a:p>
          <a:p>
            <a:endParaRPr lang="en-US" dirty="0"/>
          </a:p>
          <a:p>
            <a:r>
              <a:rPr lang="en-US" dirty="0"/>
              <a:t>Transliteration process of expressing sound of how word is pronounced in source language. </a:t>
            </a:r>
            <a:r>
              <a:rPr lang="en-US" dirty="0" err="1"/>
              <a:t>Doesnot</a:t>
            </a:r>
            <a:r>
              <a:rPr lang="en-US" dirty="0"/>
              <a:t> give meaning of word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What’s the difference between a transliteration and a translation?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translation tells you the meaning of words in another language. A transliteration doesn’t tell you the meaning of the words, but it helps you pronounce them. Transliteration changes the letters from one alphabet or language into the corresponding, similar-sounding characters of another alphabet.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3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suggestion,</a:t>
            </a:r>
          </a:p>
          <a:p>
            <a:r>
              <a:rPr lang="en-US" dirty="0"/>
              <a:t>We know these are challenging times. ISP may struggle </a:t>
            </a:r>
            <a:r>
              <a:rPr lang="en-US" dirty="0" err="1"/>
              <a:t>sevice</a:t>
            </a:r>
            <a:r>
              <a:rPr lang="en-US" dirty="0"/>
              <a:t> continuity, we may face power outage. </a:t>
            </a:r>
          </a:p>
          <a:p>
            <a:r>
              <a:rPr lang="en-US" dirty="0"/>
              <a:t>Stay connected to talk session and with available backup option we reconnect session immediately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6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create thousand </a:t>
            </a:r>
            <a:r>
              <a:rPr lang="en-US" dirty="0" err="1"/>
              <a:t>programmes</a:t>
            </a:r>
            <a:r>
              <a:rPr lang="en-US" dirty="0"/>
              <a:t> to give product recommendation</a:t>
            </a:r>
          </a:p>
          <a:p>
            <a:r>
              <a:rPr lang="en-US" dirty="0"/>
              <a:t>Or we can not keep giving helicopter instructions continuously. Machine has to learn on its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20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machine learning/AI now?</a:t>
            </a:r>
          </a:p>
          <a:p>
            <a:r>
              <a:rPr lang="en-US" dirty="0"/>
              <a:t>Computer power</a:t>
            </a:r>
          </a:p>
          <a:p>
            <a:r>
              <a:rPr lang="en-US" dirty="0"/>
              <a:t>Large scale data available on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– find shortest distance between cities</a:t>
            </a:r>
          </a:p>
          <a:p>
            <a:r>
              <a:rPr lang="en-US" dirty="0"/>
              <a:t>However scientists wanted to solve more challenging unsolved problems </a:t>
            </a:r>
            <a:r>
              <a:rPr lang="en-US" dirty="0" err="1"/>
              <a:t>e.g</a:t>
            </a:r>
            <a:r>
              <a:rPr lang="en-US" dirty="0"/>
              <a:t> healthcare, transport, computer vision, language processing.</a:t>
            </a:r>
          </a:p>
          <a:p>
            <a:r>
              <a:rPr lang="en-US" dirty="0"/>
              <a:t>We found Machine learning give interesting and good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07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moving to theoretical part</a:t>
            </a:r>
          </a:p>
          <a:p>
            <a:r>
              <a:rPr lang="en-US" dirty="0"/>
              <a:t>Believe me many people avoid theory, however if listen carefully the examples, I bet you can easily grasp high level ML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9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Quadratic or second order polynomial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Malignant Harmful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Benign Harmless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Healthcare industry – critical diagnosis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check accuracy of model we have indicators like precision, recall, accuracy, F1 score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59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Pacman Ghost Food items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object from image, dynamic gesture recognition from video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F91E5-9C05-4B21-9455-65D548F5B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1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9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44893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9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5986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89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52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339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61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38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6044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0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44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4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20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0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8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8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C6779-62D6-4640-8054-370F51E162C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4B40F-07D9-4AE2-81D0-49EF3B6E3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6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159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comments" Target="../comments/comment3.xml"/><Relationship Id="rId4" Type="http://schemas.openxmlformats.org/officeDocument/2006/relationships/image" Target="../media/image6.jpg"/><Relationship Id="rId9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VID.mp4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Airshow.wmv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hyperlink" Target="AI.mp4" TargetMode="External"/><Relationship Id="rId11" Type="http://schemas.openxmlformats.org/officeDocument/2006/relationships/image" Target="../media/image27.emf"/><Relationship Id="rId5" Type="http://schemas.openxmlformats.org/officeDocument/2006/relationships/image" Target="../media/image7.png"/><Relationship Id="rId10" Type="http://schemas.openxmlformats.org/officeDocument/2006/relationships/customXml" Target="../ink/ink1.xml"/><Relationship Id="rId4" Type="http://schemas.openxmlformats.org/officeDocument/2006/relationships/image" Target="../media/image6.jp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8.png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12.png"/><Relationship Id="rId3" Type="http://schemas.openxmlformats.org/officeDocument/2006/relationships/image" Target="../media/image6.jp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0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diagramDrawing" Target="../diagrams/drawing1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65" y="4534922"/>
            <a:ext cx="5268177" cy="1664649"/>
          </a:xfrm>
        </p:spPr>
        <p:txBody>
          <a:bodyPr>
            <a:noAutofit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Machine Learning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68" y="268856"/>
            <a:ext cx="717081" cy="633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10"/>
          <a:stretch/>
        </p:blipFill>
        <p:spPr>
          <a:xfrm>
            <a:off x="208524" y="123524"/>
            <a:ext cx="1194607" cy="810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571" y="15766"/>
            <a:ext cx="1680430" cy="11824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89773" y="-10"/>
            <a:ext cx="56124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00B0F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TECH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Yu Gothic Medium" panose="020B0500000000000000" pitchFamily="34" charset="-128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00B0F0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TALKS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91527" y="5073029"/>
            <a:ext cx="3141407" cy="560438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Ravindra Nikam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6102" y="5676351"/>
            <a:ext cx="343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Presenter of the topic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172"/>
          <a:stretch/>
        </p:blipFill>
        <p:spPr>
          <a:xfrm rot="16200000">
            <a:off x="1282425" y="2383723"/>
            <a:ext cx="2711463" cy="2238949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20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52" y="251076"/>
            <a:ext cx="6021200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D3716F-7909-45AB-94EF-16E2519AC0BC}"/>
              </a:ext>
            </a:extLst>
          </p:cNvPr>
          <p:cNvSpPr txBox="1">
            <a:spLocks/>
          </p:cNvSpPr>
          <p:nvPr/>
        </p:nvSpPr>
        <p:spPr>
          <a:xfrm>
            <a:off x="4107306" y="436098"/>
            <a:ext cx="665563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/>
              <a:t>Supervised Learning Explained - Classification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CDDDA0-CB89-4428-AD8C-20365CBAA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764" y="1390915"/>
            <a:ext cx="6021200" cy="5030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45F97-A848-4C8A-AEB7-19350C72A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914" y="1390915"/>
            <a:ext cx="56578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01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00498" y="359833"/>
            <a:ext cx="10737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414" y="212207"/>
            <a:ext cx="6743869" cy="95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" y="5954"/>
            <a:ext cx="4109522" cy="2257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27433" y="1617625"/>
            <a:ext cx="5190126" cy="114326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420947" y="1523270"/>
            <a:ext cx="7691878" cy="5174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1532" y="4364074"/>
            <a:ext cx="4540468" cy="2493926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733542" y="1969255"/>
            <a:ext cx="7691878" cy="1890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endParaRPr lang="en-US" sz="2200" b="1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437EDA-7B27-4064-8DC6-2C2E36D1BF77}"/>
              </a:ext>
            </a:extLst>
          </p:cNvPr>
          <p:cNvSpPr/>
          <p:nvPr/>
        </p:nvSpPr>
        <p:spPr>
          <a:xfrm>
            <a:off x="4434454" y="404287"/>
            <a:ext cx="4213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33F7FA"/>
                </a:solidFill>
                <a:latin typeface="Agency FB" panose="020B0503020202020204" pitchFamily="34" charset="0"/>
              </a:rPr>
              <a:t>Types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33F7FA"/>
                </a:solidFill>
                <a:latin typeface="Agency FB" panose="020B0503020202020204" pitchFamily="34" charset="0"/>
              </a:rPr>
              <a:t>of 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CC6146-2F19-4056-A630-5C10017FF36B}"/>
              </a:ext>
            </a:extLst>
          </p:cNvPr>
          <p:cNvSpPr/>
          <p:nvPr/>
        </p:nvSpPr>
        <p:spPr>
          <a:xfrm>
            <a:off x="477025" y="1246844"/>
            <a:ext cx="1066741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chemeClr val="bg1"/>
                </a:solidFill>
                <a:latin typeface="Bell MT" panose="02020503060305020303" pitchFamily="18" charset="0"/>
              </a:rPr>
              <a:t>Classification: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Support Vector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Decision tree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K-nearest neighbor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Logistic regression</a:t>
            </a:r>
          </a:p>
          <a:p>
            <a:pPr lvl="2"/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2. </a:t>
            </a:r>
            <a:r>
              <a:rPr lang="en-US" sz="2000" u="sng" dirty="0">
                <a:solidFill>
                  <a:schemeClr val="bg1"/>
                </a:solidFill>
                <a:latin typeface="Bell MT" panose="02020503060305020303" pitchFamily="18" charset="0"/>
              </a:rPr>
              <a:t>Unsupervised machine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online news categorization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Clustering and Association Mining</a:t>
            </a:r>
          </a:p>
          <a:p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3. </a:t>
            </a:r>
            <a:r>
              <a:rPr lang="en-US" sz="2000" u="sng" dirty="0">
                <a:solidFill>
                  <a:schemeClr val="bg1"/>
                </a:solidFill>
                <a:latin typeface="Bell MT" panose="02020503060305020303" pitchFamily="18" charset="0"/>
              </a:rPr>
              <a:t>Reinforcement machine Learning</a:t>
            </a:r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Reinforcement Learning(RL) is a type of machine learning technique that enables an agent to learn in an interactive environment by trial and error using feedback from its own actions and experiences.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4. </a:t>
            </a:r>
            <a:r>
              <a:rPr lang="en-US" sz="2000" u="sng" dirty="0">
                <a:solidFill>
                  <a:schemeClr val="bg1"/>
                </a:solidFill>
                <a:latin typeface="Bell MT" panose="02020503060305020303" pitchFamily="18" charset="0"/>
              </a:rPr>
              <a:t>Deep learning:</a:t>
            </a: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Artificial neural Network</a:t>
            </a:r>
          </a:p>
          <a:p>
            <a:r>
              <a:rPr lang="en-US" sz="2000" dirty="0">
                <a:solidFill>
                  <a:schemeClr val="bg1"/>
                </a:solidFill>
                <a:latin typeface="Bell MT" panose="02020503060305020303" pitchFamily="18" charset="0"/>
              </a:rPr>
              <a:t>CNN: Convolutional-----images, vision, detecting &amp; RNN: Recurrent----NLP, time series data, 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6D21583F-6FE8-4E00-A488-957167088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015" y="1287751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46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AE2F8-D0AD-40BE-87B9-C65BF6759B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01" y="275756"/>
            <a:ext cx="5431439" cy="9548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618AEA-FA9A-483A-A2C4-AC51DCC99690}"/>
              </a:ext>
            </a:extLst>
          </p:cNvPr>
          <p:cNvSpPr txBox="1">
            <a:spLocks/>
          </p:cNvSpPr>
          <p:nvPr/>
        </p:nvSpPr>
        <p:spPr>
          <a:xfrm>
            <a:off x="3604245" y="436098"/>
            <a:ext cx="64349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/>
              <a:t>Unsupervised Learning Explained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980B05-F543-4B45-B217-BDDED992DD18}"/>
              </a:ext>
            </a:extLst>
          </p:cNvPr>
          <p:cNvSpPr/>
          <p:nvPr/>
        </p:nvSpPr>
        <p:spPr>
          <a:xfrm>
            <a:off x="836368" y="1756197"/>
            <a:ext cx="108741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news.google.com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organize computing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social network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market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astronomical 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67253-2333-4FC9-A897-68BA5215E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232" y="1674257"/>
            <a:ext cx="6677247" cy="4542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07FC04-1084-4396-A126-CB08F2ED7F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3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E36D6E-2AC5-4770-98C8-8E3D683EA1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493" y="252312"/>
            <a:ext cx="3099238" cy="95481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0C9AE8A-F5BC-4B5A-828C-19159DCCA4EC}"/>
              </a:ext>
            </a:extLst>
          </p:cNvPr>
          <p:cNvSpPr txBox="1">
            <a:spLocks/>
          </p:cNvSpPr>
          <p:nvPr/>
        </p:nvSpPr>
        <p:spPr>
          <a:xfrm>
            <a:off x="5429621" y="437332"/>
            <a:ext cx="206979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>
              <a:defRPr/>
            </a:pPr>
            <a:r>
              <a:rPr lang="en-US" sz="3200" dirty="0"/>
              <a:t>AI &amp; ML Demo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1CB58D3-5492-40C6-BC89-BDECED81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06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AI Demo –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hlinkClick r:id="rId6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planting drone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ML Demo –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 flying helicopter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AI Demo – 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</a:rPr>
              <a:t>Neural</a:t>
            </a:r>
            <a:r>
              <a:rPr lang="en-US" u="sng" dirty="0">
                <a:solidFill>
                  <a:schemeClr val="bg1"/>
                </a:solidFill>
                <a:latin typeface="Gill Sans MT" panose="020B0502020104020203" pitchFamily="34" charset="0"/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hlinkClick r:id="rId8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Text to Speech / Neural Deep AI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3AF6A-C87C-4D9E-9CD9-A23786A013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1B7E34-16D8-4924-94CB-45494D5A9839}"/>
                  </a:ext>
                </a:extLst>
              </p14:cNvPr>
              <p14:cNvContentPartPr/>
              <p14:nvPr/>
            </p14:nvContentPartPr>
            <p14:xfrm>
              <a:off x="5200200" y="2107800"/>
              <a:ext cx="2528640" cy="347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1B7E34-16D8-4924-94CB-45494D5A98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0840" y="2098440"/>
                <a:ext cx="2547360" cy="36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089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67761" y="774267"/>
            <a:ext cx="10737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64425" y="1533833"/>
            <a:ext cx="8141109" cy="41000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5173" y="1828800"/>
            <a:ext cx="3116523" cy="35101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6371" y="2652833"/>
            <a:ext cx="57518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THANK YOU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60" y="3888312"/>
            <a:ext cx="1897714" cy="17326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27433" y="16176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1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16" y="275756"/>
            <a:ext cx="3577573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5049505" y="460776"/>
            <a:ext cx="3995770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>
                <a:latin typeface="Bell MT" panose="02020503060305020303" pitchFamily="18" charset="0"/>
              </a:rPr>
              <a:t>ML in a Nutshell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81B7C4-2FC8-4815-9AF8-3EC09831057B}"/>
              </a:ext>
            </a:extLst>
          </p:cNvPr>
          <p:cNvSpPr/>
          <p:nvPr/>
        </p:nvSpPr>
        <p:spPr>
          <a:xfrm>
            <a:off x="1387584" y="1708634"/>
            <a:ext cx="893618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Times New Roman" panose="02020603050405020304" pitchFamily="18" charset="0"/>
              </a:rPr>
              <a:t>AI/ML in daily life</a:t>
            </a:r>
            <a:endParaRPr lang="en-US" sz="2800" dirty="0">
              <a:solidFill>
                <a:schemeClr val="bg1"/>
              </a:solidFill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Times New Roman" panose="02020603050405020304" pitchFamily="18" charset="0"/>
              </a:rPr>
              <a:t>Applications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Times New Roman" panose="02020603050405020304" pitchFamily="18" charset="0"/>
              </a:rPr>
              <a:t>AI/ML/Deep Learning</a:t>
            </a:r>
            <a:endParaRPr lang="en-US" sz="2800" dirty="0">
              <a:solidFill>
                <a:schemeClr val="bg1"/>
              </a:solidFill>
              <a:latin typeface="Bell MT" panose="02020503060305020303" pitchFamily="18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Types of Target Variables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Types of Machine Learning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Supervised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Unsupervised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Reinforcement Learning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  <a:ea typeface="Calibri" panose="020F0502020204030204" pitchFamily="34" charset="0"/>
              </a:rPr>
              <a:t>Deep Learning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  <a:ea typeface="Times New Roman" panose="02020603050405020304" pitchFamily="18" charset="0"/>
              </a:rPr>
              <a:t>AI/ML 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920F2-BE0A-4D99-8EB2-C474B10E0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3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3" y="235310"/>
            <a:ext cx="3931379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4776436" y="418950"/>
            <a:ext cx="3311276" cy="5861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/>
              <a:t>AI &amp; Machine Learning</a:t>
            </a:r>
            <a:endParaRPr lang="en-US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3975D-9D59-4919-BEED-834990251FBA}"/>
              </a:ext>
            </a:extLst>
          </p:cNvPr>
          <p:cNvSpPr/>
          <p:nvPr/>
        </p:nvSpPr>
        <p:spPr>
          <a:xfrm>
            <a:off x="759656" y="1657849"/>
            <a:ext cx="107827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Google or Bing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Spam filter/detection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Facebook or Apple’s photoapp.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Tidy your house</a:t>
            </a:r>
          </a:p>
          <a:p>
            <a:pPr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Bell MT" panose="02020503060305020303" pitchFamily="18" charset="0"/>
              </a:rPr>
              <a:t>Building anything that you or I can do……….AI, Neural NW</a:t>
            </a:r>
          </a:p>
          <a:p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algn="just"/>
            <a:r>
              <a:rPr lang="en-US" sz="3200" b="1" dirty="0">
                <a:solidFill>
                  <a:srgbClr val="33F7FA"/>
                </a:solidFill>
                <a:latin typeface="Bell MT" panose="02020503060305020303" pitchFamily="18" charset="0"/>
              </a:rPr>
              <a:t>Machine Learning is the science of getting computers to learn, without being explicitly programmed</a:t>
            </a:r>
            <a:r>
              <a:rPr lang="en-US" sz="3200" dirty="0">
                <a:solidFill>
                  <a:schemeClr val="bg1"/>
                </a:solidFill>
                <a:latin typeface="Bell MT" panose="02020503060305020303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E1022-8487-45B2-A760-AF4843BB4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0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877F8-E71A-4487-9D91-B18203CA2D86}"/>
              </a:ext>
            </a:extLst>
          </p:cNvPr>
          <p:cNvSpPr/>
          <p:nvPr/>
        </p:nvSpPr>
        <p:spPr>
          <a:xfrm>
            <a:off x="794479" y="1582341"/>
            <a:ext cx="1061303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F7FA"/>
                </a:solidFill>
                <a:latin typeface="Bell MT" panose="02020503060305020303" pitchFamily="18" charset="0"/>
              </a:rPr>
              <a:t>Machine Learning </a:t>
            </a: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	- Grew out of work in AI </a:t>
            </a:r>
          </a:p>
          <a:p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	- New capability for computers </a:t>
            </a:r>
          </a:p>
          <a:p>
            <a:r>
              <a:rPr lang="en-US" sz="2400" b="1" dirty="0">
                <a:solidFill>
                  <a:srgbClr val="33F7FA"/>
                </a:solidFill>
                <a:latin typeface="Bell MT" panose="02020503060305020303" pitchFamily="18" charset="0"/>
              </a:rPr>
              <a:t>Examples: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Database mining </a:t>
            </a:r>
            <a:b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Large datasets from growth of automation/web. </a:t>
            </a:r>
            <a:b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E.g., Web click data, medical records, biology, engineering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Applications can’t program by hand. </a:t>
            </a:r>
            <a:b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E.g., Autonomous helicopter, handwriting recognition, most of Natural Language Processing (NLP), Computer Vision.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Self-customizing programs </a:t>
            </a:r>
            <a:b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E.g., Amazon, Netflix product recommendations </a:t>
            </a:r>
          </a:p>
          <a:p>
            <a:pPr lvl="1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Understanding human learning (brain, real AI).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01FFA-28D9-4F72-A9F2-C10FEE373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03" y="235310"/>
            <a:ext cx="3931379" cy="95481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4776436" y="418950"/>
            <a:ext cx="3311276" cy="58615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/>
              <a:t>AI &amp; Machine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712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27" y="384600"/>
            <a:ext cx="6021200" cy="95481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793071" y="544942"/>
            <a:ext cx="5761842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sz="3200" dirty="0">
                <a:latin typeface="Bell MT" panose="02020503060305020303" pitchFamily="18" charset="0"/>
              </a:rPr>
              <a:t>AI/ML in your daily life</a:t>
            </a:r>
            <a:endParaRPr lang="en-US" sz="32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5E99C1-2FF0-40D9-B2C7-FF9CDD523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087390"/>
              </p:ext>
            </p:extLst>
          </p:nvPr>
        </p:nvGraphicFramePr>
        <p:xfrm>
          <a:off x="1344896" y="1769473"/>
          <a:ext cx="5290457" cy="4245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2D16D4-E935-4FE3-927F-8B8EE65EBB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0250" y="3118864"/>
            <a:ext cx="1476375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6E008-DA23-4602-AE6B-9597ED057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98019" y="2125276"/>
            <a:ext cx="3952875" cy="590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2BC29-B9CD-41AB-9099-696D572083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1500" y="4941031"/>
            <a:ext cx="1073871" cy="1073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675C8-D73E-46DF-A527-5BCEDB5C41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8019" y="4055158"/>
            <a:ext cx="3952876" cy="6415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3CAA66-278A-4533-B488-172BF8D83B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6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93" y="201469"/>
            <a:ext cx="6377732" cy="95481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711337" y="361811"/>
            <a:ext cx="619037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sz="3200" dirty="0">
                <a:latin typeface="Bell MT" panose="02020503060305020303" pitchFamily="18" charset="0"/>
              </a:rPr>
              <a:t>Infosys clients WITH ML tools</a:t>
            </a:r>
            <a:endParaRPr lang="en-US" sz="3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93D24E-7466-4B4D-B9CD-3E59897F5877}"/>
              </a:ext>
            </a:extLst>
          </p:cNvPr>
          <p:cNvSpPr/>
          <p:nvPr/>
        </p:nvSpPr>
        <p:spPr>
          <a:xfrm>
            <a:off x="3468971" y="2235635"/>
            <a:ext cx="5176265" cy="430372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362C6E-AC37-4BA2-A72B-C3D41B7011DF}"/>
              </a:ext>
            </a:extLst>
          </p:cNvPr>
          <p:cNvSpPr/>
          <p:nvPr/>
        </p:nvSpPr>
        <p:spPr>
          <a:xfrm>
            <a:off x="4066313" y="3378811"/>
            <a:ext cx="4044613" cy="3160546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9667ED-B206-49EF-8133-B4CA2CF03B8B}"/>
              </a:ext>
            </a:extLst>
          </p:cNvPr>
          <p:cNvSpPr/>
          <p:nvPr/>
        </p:nvSpPr>
        <p:spPr>
          <a:xfrm>
            <a:off x="4502736" y="4239991"/>
            <a:ext cx="3059654" cy="22993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89354-5388-4885-977D-3407EA8DC03A}"/>
              </a:ext>
            </a:extLst>
          </p:cNvPr>
          <p:cNvSpPr txBox="1"/>
          <p:nvPr/>
        </p:nvSpPr>
        <p:spPr>
          <a:xfrm>
            <a:off x="4890657" y="2639368"/>
            <a:ext cx="2613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Artificial Intelligence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52378-1B55-48FF-A127-C0FB3F67DC45}"/>
              </a:ext>
            </a:extLst>
          </p:cNvPr>
          <p:cNvSpPr txBox="1"/>
          <p:nvPr/>
        </p:nvSpPr>
        <p:spPr>
          <a:xfrm>
            <a:off x="5057130" y="3732111"/>
            <a:ext cx="2221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ell MT" panose="02020503060305020303" pitchFamily="18" charset="0"/>
              </a:rPr>
              <a:t>Machine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4C5E4-CCD7-4444-9F42-C6DA4A16F8FB}"/>
              </a:ext>
            </a:extLst>
          </p:cNvPr>
          <p:cNvSpPr txBox="1"/>
          <p:nvPr/>
        </p:nvSpPr>
        <p:spPr>
          <a:xfrm>
            <a:off x="5181607" y="4774418"/>
            <a:ext cx="1846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Deep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177C1-218A-47B8-BD12-B7BBC20A8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472" y="1269809"/>
            <a:ext cx="1337054" cy="603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C8895-5E51-49E8-BE6B-5253B03F9B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744" y="2590806"/>
            <a:ext cx="1483846" cy="6261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88A7B-ED30-4DBD-B777-072555F23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6985" y="4154569"/>
            <a:ext cx="1349393" cy="693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2EB7FB-0416-468B-B6E1-DC28FED86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749" y="1537915"/>
            <a:ext cx="580461" cy="72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AB5493-9E19-4E53-8F15-01806F322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1186" y="1537915"/>
            <a:ext cx="1086907" cy="5166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C5F427-C537-4B08-9019-252923F7C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6985" y="2590806"/>
            <a:ext cx="1078706" cy="6261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C7D390-41C6-47FD-BABA-3597489757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3402" y="4154568"/>
            <a:ext cx="1402246" cy="694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F57BD-51D1-4822-A1EE-153A3A25E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0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2E57653-3E58-4892-A7ED-712530ACC680}" type="slidenum">
              <a:rPr kumimoji="0"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latinLnBrk="0" hangingPunct="1"/>
              <a:t>7</a:t>
            </a:fld>
            <a:endParaRPr kumimoji="0"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953000" y="2819401"/>
            <a:ext cx="0" cy="3003039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81600" y="4610100"/>
            <a:ext cx="3483386" cy="38100"/>
          </a:xfrm>
          <a:prstGeom prst="line">
            <a:avLst/>
          </a:prstGeom>
          <a:ln w="76200">
            <a:solidFill>
              <a:schemeClr val="tx1"/>
            </a:solidFill>
            <a:prstDash val="sysDash"/>
            <a:miter lim="800000"/>
            <a:tailEnd type="non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FEFE0BC-C39D-4B68-BB1E-F8763985D3F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367106"/>
            <a:ext cx="6021200" cy="954817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538F00A-FB9E-44BC-8369-7637367EBAEB}"/>
              </a:ext>
            </a:extLst>
          </p:cNvPr>
          <p:cNvSpPr txBox="1">
            <a:spLocks/>
          </p:cNvSpPr>
          <p:nvPr/>
        </p:nvSpPr>
        <p:spPr>
          <a:xfrm>
            <a:off x="3639251" y="513361"/>
            <a:ext cx="562044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>
              <a:defRPr/>
            </a:pPr>
            <a:r>
              <a:rPr lang="en-US" sz="3200" dirty="0"/>
              <a:t>Types/Techniques of Machine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4B8D70-F4DF-4D49-B44F-2A1A25EF6F96}"/>
              </a:ext>
            </a:extLst>
          </p:cNvPr>
          <p:cNvSpPr/>
          <p:nvPr/>
        </p:nvSpPr>
        <p:spPr>
          <a:xfrm>
            <a:off x="479689" y="1590793"/>
            <a:ext cx="108741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33F7FA"/>
                </a:solidFill>
                <a:latin typeface="Bell MT" panose="02020503060305020303" pitchFamily="18" charset="0"/>
              </a:rPr>
              <a:t>Machine Learning:</a:t>
            </a:r>
          </a:p>
          <a:p>
            <a:endParaRPr lang="en-US" sz="2400" b="1" dirty="0">
              <a:solidFill>
                <a:srgbClr val="33F7FA"/>
              </a:solidFill>
              <a:latin typeface="Bell MT" panose="020205030603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Predictive Analytics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Training/historical/experience data: very large good quality data sets detects the pattern and create a model which helps to make predictions for the new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accuracy of the model</a:t>
            </a:r>
          </a:p>
          <a:p>
            <a:endParaRPr lang="en-US" sz="2000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400" b="1" u="sng" dirty="0">
                <a:solidFill>
                  <a:srgbClr val="33F7FA"/>
                </a:solidFill>
                <a:latin typeface="Bell MT" panose="02020503060305020303" pitchFamily="18" charset="0"/>
              </a:rPr>
              <a:t>Types of machine learning:-</a:t>
            </a:r>
          </a:p>
          <a:p>
            <a:endParaRPr lang="en-US" sz="2400" b="1" dirty="0">
              <a:solidFill>
                <a:srgbClr val="33F7FA"/>
              </a:solidFill>
              <a:latin typeface="Bell MT" panose="02020503060305020303" pitchFamily="18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1. </a:t>
            </a:r>
            <a:r>
              <a:rPr lang="en-US" sz="2400" u="sng" dirty="0">
                <a:solidFill>
                  <a:schemeClr val="bg1"/>
                </a:solidFill>
                <a:latin typeface="Bell MT" panose="02020503060305020303" pitchFamily="18" charset="0"/>
              </a:rPr>
              <a:t>Supervised machine learning </a:t>
            </a: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--- learns under human supervision---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self driving car:---driving experiences shared by humans(training data)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price of house(Target Variable):--sq. </a:t>
            </a:r>
            <a:r>
              <a:rPr lang="en-US" sz="2400" dirty="0" err="1">
                <a:solidFill>
                  <a:schemeClr val="bg1"/>
                </a:solidFill>
                <a:latin typeface="Bell MT" panose="02020503060305020303" pitchFamily="18" charset="0"/>
              </a:rPr>
              <a:t>ft.m</a:t>
            </a: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 no. of bedroom, location etc.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Bell MT" panose="02020503060305020303" pitchFamily="18" charset="0"/>
              </a:rPr>
              <a:t>e-mail Spam/not Spam: yes/no. true/false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9DC22E-9F0B-4DB2-9777-52645BA83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8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00498" y="359833"/>
            <a:ext cx="107377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42" y="168177"/>
            <a:ext cx="4881788" cy="954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95"/>
            <a:ext cx="3544372" cy="1946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547927" y="3918125"/>
            <a:ext cx="5190126" cy="1143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27433" y="1617625"/>
            <a:ext cx="5190126" cy="1143260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34979" y="1314650"/>
            <a:ext cx="10803790" cy="565018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33F7FA"/>
                </a:solidFill>
                <a:latin typeface="Bell MT" panose="02020503060305020303" pitchFamily="18" charset="0"/>
              </a:rPr>
              <a:t>Types of Target Variable: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Continuous numeric variable:  regression deals with numeric variable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Discrete Variable:  classification deals with discrete variable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r>
              <a:rPr lang="en-US" sz="2400" b="1" dirty="0">
                <a:solidFill>
                  <a:srgbClr val="33F7FA"/>
                </a:solidFill>
                <a:latin typeface="Bell MT" panose="02020503060305020303" pitchFamily="18" charset="0"/>
              </a:rPr>
              <a:t>Regression and Classification:</a:t>
            </a:r>
          </a:p>
          <a:p>
            <a:r>
              <a:rPr lang="en-US" sz="2000" b="1" u="sng" dirty="0">
                <a:solidFill>
                  <a:schemeClr val="bg1"/>
                </a:solidFill>
                <a:latin typeface="Bell MT" panose="02020503060305020303" pitchFamily="18" charset="0"/>
              </a:rPr>
              <a:t>Regression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: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Simple linear regression: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	y(EDT) =mx(distance)  + c(pizza making time)----&gt;</a:t>
            </a:r>
          </a:p>
          <a:p>
            <a:pPr marL="0" indent="0">
              <a:buNone/>
            </a:pPr>
            <a:endParaRPr lang="en-US" sz="2000" b="1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Multiple Linear Regression: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	more than input variable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price of house(Target Variable):--sq. </a:t>
            </a:r>
            <a:r>
              <a:rPr lang="en-US" sz="2000" b="1" dirty="0" err="1">
                <a:solidFill>
                  <a:schemeClr val="bg1"/>
                </a:solidFill>
                <a:latin typeface="Bell MT" panose="02020503060305020303" pitchFamily="18" charset="0"/>
              </a:rPr>
              <a:t>ft.m</a:t>
            </a: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 no. of bedroom, location etc.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Bell MT" panose="02020503060305020303" pitchFamily="18" charset="0"/>
              </a:rPr>
              <a:t>	P = m1x1+m2x2+m3x3+...+c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280444-7AED-43EC-988E-DAA56A41D54C}"/>
              </a:ext>
            </a:extLst>
          </p:cNvPr>
          <p:cNvSpPr/>
          <p:nvPr/>
        </p:nvSpPr>
        <p:spPr>
          <a:xfrm>
            <a:off x="4230286" y="253180"/>
            <a:ext cx="4213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33F7FA"/>
                </a:solidFill>
                <a:latin typeface="Agency FB" panose="020B0503020202020204" pitchFamily="34" charset="0"/>
              </a:rPr>
              <a:t>Types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33F7FA"/>
                </a:solidFill>
                <a:latin typeface="Agency FB" panose="020B0503020202020204" pitchFamily="34" charset="0"/>
              </a:rPr>
              <a:t>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42680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C944E-75D7-405A-AD71-CFBE4E20636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3F7F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01" y="275756"/>
            <a:ext cx="6894241" cy="9548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308FA-FE1A-4272-80FF-A1F4BEBC5FCB}"/>
              </a:ext>
            </a:extLst>
          </p:cNvPr>
          <p:cNvSpPr txBox="1">
            <a:spLocks/>
          </p:cNvSpPr>
          <p:nvPr/>
        </p:nvSpPr>
        <p:spPr>
          <a:xfrm>
            <a:off x="3604245" y="436098"/>
            <a:ext cx="6434998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i="0" u="none" strike="noStrike" cap="none" spc="0" normalizeH="0" baseline="0">
                <a:ln>
                  <a:noFill/>
                </a:ln>
                <a:solidFill>
                  <a:srgbClr val="33F7FA"/>
                </a:solidFill>
                <a:effectLst/>
                <a:uLnTx/>
                <a:uFillTx/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en-US" sz="3200" dirty="0"/>
              <a:t>Supervised Learning Explained - Regression </a:t>
            </a:r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50E7E-0D01-4EBF-86A5-0A93158B9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18" y="1390915"/>
            <a:ext cx="10837889" cy="51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4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1719</TotalTime>
  <Words>908</Words>
  <Application>Microsoft Office PowerPoint</Application>
  <PresentationFormat>Widescreen</PresentationFormat>
  <Paragraphs>169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Agency FB</vt:lpstr>
      <vt:lpstr>Arial</vt:lpstr>
      <vt:lpstr>Bell MT</vt:lpstr>
      <vt:lpstr>Calibri</vt:lpstr>
      <vt:lpstr>Calibri Light</vt:lpstr>
      <vt:lpstr>Franklin Gothic Book</vt:lpstr>
      <vt:lpstr>Gill Sans MT</vt:lpstr>
      <vt:lpstr>Times New Roman</vt:lpstr>
      <vt:lpstr>Wingdings</vt:lpstr>
      <vt:lpstr>1_Office Theme</vt:lpstr>
      <vt:lpstr>Crop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Mohsin</dc:creator>
  <cp:lastModifiedBy>Ravindra Nikam</cp:lastModifiedBy>
  <cp:revision>147</cp:revision>
  <dcterms:created xsi:type="dcterms:W3CDTF">2020-01-30T05:44:31Z</dcterms:created>
  <dcterms:modified xsi:type="dcterms:W3CDTF">2020-06-05T04:27:20Z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8a196-24eb-41bb-9b22-e6a1875a70f5_Enabled">
    <vt:lpwstr>True</vt:lpwstr>
  </property>
  <property fmtid="{D5CDD505-2E9C-101B-9397-08002B2CF9AE}" pid="3" name="MSIP_Label_7fd8a196-24eb-41bb-9b22-e6a1875a70f5_SiteId">
    <vt:lpwstr>63ce7d59-2f3e-42cd-a8cc-be764cff5eb6</vt:lpwstr>
  </property>
  <property fmtid="{D5CDD505-2E9C-101B-9397-08002B2CF9AE}" pid="4" name="MSIP_Label_7fd8a196-24eb-41bb-9b22-e6a1875a70f5_Owner">
    <vt:lpwstr>mohammad.mohsin@ad.infosys.com</vt:lpwstr>
  </property>
  <property fmtid="{D5CDD505-2E9C-101B-9397-08002B2CF9AE}" pid="5" name="MSIP_Label_7fd8a196-24eb-41bb-9b22-e6a1875a70f5_SetDate">
    <vt:lpwstr>2020-01-30T05:44:34.4959597Z</vt:lpwstr>
  </property>
  <property fmtid="{D5CDD505-2E9C-101B-9397-08002B2CF9AE}" pid="6" name="MSIP_Label_7fd8a196-24eb-41bb-9b22-e6a1875a70f5_Name">
    <vt:lpwstr>Public</vt:lpwstr>
  </property>
  <property fmtid="{D5CDD505-2E9C-101B-9397-08002B2CF9AE}" pid="7" name="MSIP_Label_7fd8a196-24eb-41bb-9b22-e6a1875a70f5_Application">
    <vt:lpwstr>Microsoft Azure Information Protection</vt:lpwstr>
  </property>
  <property fmtid="{D5CDD505-2E9C-101B-9397-08002B2CF9AE}" pid="8" name="MSIP_Label_7fd8a196-24eb-41bb-9b22-e6a1875a70f5_ActionId">
    <vt:lpwstr>a339461a-2387-412f-b7d6-7519450dcef6</vt:lpwstr>
  </property>
  <property fmtid="{D5CDD505-2E9C-101B-9397-08002B2CF9AE}" pid="9" name="MSIP_Label_7fd8a196-24eb-41bb-9b22-e6a1875a70f5_Extended_MSFT_Method">
    <vt:lpwstr>Manual</vt:lpwstr>
  </property>
  <property fmtid="{D5CDD505-2E9C-101B-9397-08002B2CF9AE}" pid="10" name="Sensitivity">
    <vt:lpwstr>Public</vt:lpwstr>
  </property>
</Properties>
</file>